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90" r:id="rId6"/>
    <p:sldId id="260" r:id="rId7"/>
    <p:sldId id="271" r:id="rId8"/>
    <p:sldId id="272" r:id="rId9"/>
    <p:sldId id="282" r:id="rId10"/>
    <p:sldId id="258" r:id="rId11"/>
    <p:sldId id="281" r:id="rId12"/>
    <p:sldId id="283" r:id="rId13"/>
    <p:sldId id="284" r:id="rId14"/>
    <p:sldId id="264" r:id="rId15"/>
    <p:sldId id="285" r:id="rId16"/>
    <p:sldId id="286" r:id="rId17"/>
    <p:sldId id="287" r:id="rId18"/>
    <p:sldId id="261" r:id="rId19"/>
    <p:sldId id="288" r:id="rId20"/>
    <p:sldId id="262" r:id="rId21"/>
    <p:sldId id="289" r:id="rId22"/>
    <p:sldId id="263" r:id="rId23"/>
    <p:sldId id="265" r:id="rId24"/>
    <p:sldId id="26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ADDC"/>
    <a:srgbClr val="C5E0B4"/>
    <a:srgbClr val="E1A97A"/>
    <a:srgbClr val="FFE699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9" d="100"/>
          <a:sy n="39" d="100"/>
        </p:scale>
        <p:origin x="1380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68CD0-8213-4CCC-A1B8-5D2F808870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C6F1C-2583-41BE-9FE2-4187FFCC3B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7916846" y="1470378"/>
            <a:ext cx="3917245" cy="3917245"/>
          </a:xfrm>
          <a:prstGeom prst="ellipse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185326" y="1153451"/>
            <a:ext cx="2583059" cy="2583059"/>
          </a:xfrm>
          <a:prstGeom prst="ellipse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751221" y="4504549"/>
            <a:ext cx="1766146" cy="1766146"/>
          </a:xfrm>
          <a:prstGeom prst="ellipse">
            <a:avLst/>
          </a:prstGeom>
          <a:solidFill>
            <a:srgbClr val="C5E0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668075" y="407688"/>
            <a:ext cx="691363" cy="691363"/>
          </a:xfrm>
          <a:prstGeom prst="ellipse">
            <a:avLst/>
          </a:prstGeom>
          <a:solidFill>
            <a:srgbClr val="FFE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142727" y="1415978"/>
            <a:ext cx="1228753" cy="122875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0797046" y="5579332"/>
            <a:ext cx="691363" cy="69136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96132" y="1885137"/>
            <a:ext cx="6035744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90ADDC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  </a:t>
            </a:r>
            <a:r>
              <a:rPr lang="zh-CN" altLang="en-US" sz="8800" dirty="0">
                <a:solidFill>
                  <a:srgbClr val="90ADDC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简约至上</a:t>
            </a:r>
            <a:endParaRPr lang="zh-CN" altLang="en-US" sz="8800" dirty="0">
              <a:solidFill>
                <a:srgbClr val="90ADDC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86769" y="3906215"/>
            <a:ext cx="5642631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Enter the relevant text of company profile and brief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descriptionEnter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the relevant text of company profile and brief description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51963" y="3345222"/>
            <a:ext cx="5448837" cy="54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读书分享会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读书班会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教学课件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阅读分享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059756" y="3312263"/>
            <a:ext cx="534104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95985" y="4824730"/>
            <a:ext cx="231838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分享者：风行者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04520" y="1804670"/>
            <a:ext cx="537781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rgbClr val="FF0000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删除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--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去掉不必要的功能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rgbClr val="FF0000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组织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--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按照有意义的标准将按钮划分成组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rgbClr val="FF0000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隐藏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--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把那些不是最重要的按钮安排在活动仓盖之下，避免分散注意力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rgbClr val="FF0000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转移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--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只在遥控器保留最基本功能按钮，将其他控制转移到电视屏幕菜单里，将复杂转移到电视上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4520" y="440055"/>
            <a:ext cx="468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第三章 简约四策略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9"/>
                    <a:lumOff val="-82924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9"/>
                    <a:lumOff val="-82924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8660" y="33655"/>
            <a:ext cx="4746625" cy="68097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04520" y="1804670"/>
            <a:ext cx="5377815" cy="5169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聚焦对用户有价值的功能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聚焦于可用资源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聚焦于达成用户的目标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删除那些干扰性的、增加用户负担的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“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减速带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”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：错误信息、不知所云的文字、不必要的选项和造成视觉混乱的元素。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4520" y="440055"/>
            <a:ext cx="468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第四章 删除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8"/>
                    <a:lumOff val="-82923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8"/>
                    <a:lumOff val="-82923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3090" y="1662430"/>
            <a:ext cx="4762500" cy="4333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991977" y="5181599"/>
            <a:ext cx="13228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”</a:t>
            </a:r>
            <a:endParaRPr lang="zh-CN" altLang="en-US" sz="8800" dirty="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085" y="155575"/>
            <a:ext cx="4026535" cy="54800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55" y="352425"/>
            <a:ext cx="2167255" cy="52832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250" y="1579880"/>
            <a:ext cx="3771900" cy="504825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180080" y="170815"/>
            <a:ext cx="440753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敢于删除功能，但不能错删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991977" y="5181599"/>
            <a:ext cx="13228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”</a:t>
            </a:r>
            <a:endParaRPr lang="zh-CN" altLang="en-US" sz="8800" dirty="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68395" y="1438275"/>
            <a:ext cx="440753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不猜测用户需求，倾听用户意见。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不盲从用户需求，适当删除。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35" y="641985"/>
            <a:ext cx="3638550" cy="5105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905" y="798830"/>
            <a:ext cx="4067175" cy="58286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991977" y="5181599"/>
            <a:ext cx="13228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”</a:t>
            </a:r>
            <a:endParaRPr lang="zh-CN" altLang="en-US" sz="8800" dirty="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72660" y="601980"/>
            <a:ext cx="44075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None/>
            </a:pP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删减文字</a:t>
            </a:r>
            <a:endParaRPr lang="zh-CN" altLang="en-US" sz="3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270" y="798830"/>
            <a:ext cx="3286125" cy="5029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240" y="2025650"/>
            <a:ext cx="5142865" cy="31559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49350" y="440055"/>
            <a:ext cx="468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第五章 组织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7"/>
                    <a:lumOff val="-82922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7"/>
                    <a:lumOff val="-82922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2705" y="785495"/>
            <a:ext cx="2701925" cy="5918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6470" y="1399540"/>
            <a:ext cx="2917825" cy="5304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705" y="74930"/>
            <a:ext cx="3458210" cy="66179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560" y="209550"/>
            <a:ext cx="7625080" cy="58718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49350" y="440055"/>
            <a:ext cx="468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第六章 隐藏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6"/>
                    <a:lumOff val="-82921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6"/>
                    <a:lumOff val="-82921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5735" y="440055"/>
            <a:ext cx="2588895" cy="611949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149350" y="2140585"/>
            <a:ext cx="4407535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隐藏不意味着删除。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隐藏功能不常用但不能少。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Shape 4739"/>
          <p:cNvSpPr/>
          <p:nvPr/>
        </p:nvSpPr>
        <p:spPr>
          <a:xfrm>
            <a:off x="6481742" y="4149811"/>
            <a:ext cx="477508" cy="477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3681" y="21600"/>
                  <a:pt x="3681" y="21600"/>
                  <a:pt x="3681" y="21600"/>
                </a:cubicBezTo>
                <a:cubicBezTo>
                  <a:pt x="2831" y="21600"/>
                  <a:pt x="2184" y="21479"/>
                  <a:pt x="1658" y="21236"/>
                </a:cubicBezTo>
                <a:cubicBezTo>
                  <a:pt x="1173" y="20993"/>
                  <a:pt x="809" y="20670"/>
                  <a:pt x="566" y="20346"/>
                </a:cubicBezTo>
                <a:cubicBezTo>
                  <a:pt x="324" y="20022"/>
                  <a:pt x="162" y="19699"/>
                  <a:pt x="81" y="19335"/>
                </a:cubicBezTo>
                <a:cubicBezTo>
                  <a:pt x="40" y="18971"/>
                  <a:pt x="0" y="18728"/>
                  <a:pt x="0" y="18526"/>
                </a:cubicBezTo>
                <a:cubicBezTo>
                  <a:pt x="0" y="3640"/>
                  <a:pt x="0" y="3640"/>
                  <a:pt x="0" y="3640"/>
                </a:cubicBezTo>
                <a:cubicBezTo>
                  <a:pt x="0" y="3074"/>
                  <a:pt x="81" y="2589"/>
                  <a:pt x="243" y="2144"/>
                </a:cubicBezTo>
                <a:cubicBezTo>
                  <a:pt x="445" y="1699"/>
                  <a:pt x="688" y="1335"/>
                  <a:pt x="971" y="1011"/>
                </a:cubicBezTo>
                <a:cubicBezTo>
                  <a:pt x="1294" y="688"/>
                  <a:pt x="1699" y="445"/>
                  <a:pt x="2103" y="243"/>
                </a:cubicBezTo>
                <a:cubicBezTo>
                  <a:pt x="2548" y="81"/>
                  <a:pt x="3074" y="0"/>
                  <a:pt x="3640" y="0"/>
                </a:cubicBezTo>
                <a:lnTo>
                  <a:pt x="10800" y="0"/>
                </a:lnTo>
                <a:close/>
                <a:moveTo>
                  <a:pt x="3640" y="890"/>
                </a:moveTo>
                <a:cubicBezTo>
                  <a:pt x="3196" y="890"/>
                  <a:pt x="2831" y="971"/>
                  <a:pt x="2508" y="1092"/>
                </a:cubicBezTo>
                <a:cubicBezTo>
                  <a:pt x="2144" y="1254"/>
                  <a:pt x="1861" y="1416"/>
                  <a:pt x="1618" y="1618"/>
                </a:cubicBezTo>
                <a:cubicBezTo>
                  <a:pt x="1416" y="1861"/>
                  <a:pt x="1254" y="2184"/>
                  <a:pt x="1092" y="2508"/>
                </a:cubicBezTo>
                <a:cubicBezTo>
                  <a:pt x="971" y="2831"/>
                  <a:pt x="890" y="3196"/>
                  <a:pt x="890" y="3640"/>
                </a:cubicBezTo>
                <a:cubicBezTo>
                  <a:pt x="890" y="16706"/>
                  <a:pt x="890" y="16706"/>
                  <a:pt x="890" y="16706"/>
                </a:cubicBezTo>
                <a:cubicBezTo>
                  <a:pt x="1052" y="16503"/>
                  <a:pt x="1254" y="16382"/>
                  <a:pt x="1456" y="16261"/>
                </a:cubicBezTo>
                <a:cubicBezTo>
                  <a:pt x="1618" y="16180"/>
                  <a:pt x="1820" y="16058"/>
                  <a:pt x="2063" y="15937"/>
                </a:cubicBezTo>
                <a:cubicBezTo>
                  <a:pt x="2306" y="15897"/>
                  <a:pt x="2548" y="15816"/>
                  <a:pt x="2791" y="15816"/>
                </a:cubicBezTo>
                <a:cubicBezTo>
                  <a:pt x="3034" y="15775"/>
                  <a:pt x="3317" y="15735"/>
                  <a:pt x="3640" y="15735"/>
                </a:cubicBezTo>
                <a:cubicBezTo>
                  <a:pt x="20670" y="15735"/>
                  <a:pt x="20670" y="15735"/>
                  <a:pt x="20670" y="15735"/>
                </a:cubicBezTo>
                <a:cubicBezTo>
                  <a:pt x="20670" y="890"/>
                  <a:pt x="20670" y="890"/>
                  <a:pt x="20670" y="890"/>
                </a:cubicBezTo>
                <a:cubicBezTo>
                  <a:pt x="10800" y="890"/>
                  <a:pt x="10800" y="890"/>
                  <a:pt x="10800" y="890"/>
                </a:cubicBezTo>
                <a:cubicBezTo>
                  <a:pt x="10800" y="11528"/>
                  <a:pt x="10800" y="11528"/>
                  <a:pt x="10800" y="11528"/>
                </a:cubicBezTo>
                <a:cubicBezTo>
                  <a:pt x="7685" y="8697"/>
                  <a:pt x="7685" y="8697"/>
                  <a:pt x="7685" y="8697"/>
                </a:cubicBezTo>
                <a:cubicBezTo>
                  <a:pt x="4369" y="11488"/>
                  <a:pt x="4369" y="11488"/>
                  <a:pt x="4369" y="11488"/>
                </a:cubicBezTo>
                <a:cubicBezTo>
                  <a:pt x="4369" y="890"/>
                  <a:pt x="4369" y="890"/>
                  <a:pt x="4369" y="890"/>
                </a:cubicBezTo>
                <a:lnTo>
                  <a:pt x="3640" y="890"/>
                </a:lnTo>
                <a:close/>
                <a:moveTo>
                  <a:pt x="3681" y="20710"/>
                </a:moveTo>
                <a:cubicBezTo>
                  <a:pt x="20670" y="20710"/>
                  <a:pt x="20670" y="20710"/>
                  <a:pt x="20670" y="20710"/>
                </a:cubicBezTo>
                <a:cubicBezTo>
                  <a:pt x="20670" y="16625"/>
                  <a:pt x="20670" y="16625"/>
                  <a:pt x="20670" y="16625"/>
                </a:cubicBezTo>
                <a:cubicBezTo>
                  <a:pt x="3640" y="16625"/>
                  <a:pt x="3640" y="16625"/>
                  <a:pt x="3640" y="16625"/>
                </a:cubicBezTo>
                <a:cubicBezTo>
                  <a:pt x="3196" y="16625"/>
                  <a:pt x="2831" y="16706"/>
                  <a:pt x="2508" y="16787"/>
                </a:cubicBezTo>
                <a:cubicBezTo>
                  <a:pt x="2144" y="16908"/>
                  <a:pt x="1861" y="17029"/>
                  <a:pt x="1618" y="17231"/>
                </a:cubicBezTo>
                <a:cubicBezTo>
                  <a:pt x="1416" y="17393"/>
                  <a:pt x="1254" y="17636"/>
                  <a:pt x="1133" y="17919"/>
                </a:cubicBezTo>
                <a:cubicBezTo>
                  <a:pt x="1011" y="18202"/>
                  <a:pt x="930" y="18485"/>
                  <a:pt x="930" y="18849"/>
                </a:cubicBezTo>
                <a:cubicBezTo>
                  <a:pt x="930" y="19052"/>
                  <a:pt x="971" y="19294"/>
                  <a:pt x="1092" y="19497"/>
                </a:cubicBezTo>
                <a:cubicBezTo>
                  <a:pt x="1213" y="19739"/>
                  <a:pt x="1375" y="19942"/>
                  <a:pt x="1578" y="20103"/>
                </a:cubicBezTo>
                <a:cubicBezTo>
                  <a:pt x="1780" y="20306"/>
                  <a:pt x="2063" y="20427"/>
                  <a:pt x="2387" y="20548"/>
                </a:cubicBezTo>
                <a:cubicBezTo>
                  <a:pt x="2710" y="20629"/>
                  <a:pt x="3155" y="20710"/>
                  <a:pt x="3681" y="20710"/>
                </a:cubicBezTo>
                <a:close/>
                <a:moveTo>
                  <a:pt x="9910" y="890"/>
                </a:moveTo>
                <a:cubicBezTo>
                  <a:pt x="5258" y="890"/>
                  <a:pt x="5258" y="890"/>
                  <a:pt x="5258" y="890"/>
                </a:cubicBezTo>
                <a:cubicBezTo>
                  <a:pt x="5258" y="9587"/>
                  <a:pt x="5258" y="9587"/>
                  <a:pt x="5258" y="9587"/>
                </a:cubicBezTo>
                <a:cubicBezTo>
                  <a:pt x="7685" y="7483"/>
                  <a:pt x="7685" y="7483"/>
                  <a:pt x="7685" y="7483"/>
                </a:cubicBezTo>
                <a:cubicBezTo>
                  <a:pt x="9910" y="9546"/>
                  <a:pt x="9910" y="9546"/>
                  <a:pt x="9910" y="9546"/>
                </a:cubicBezTo>
                <a:lnTo>
                  <a:pt x="9910" y="89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2"/>
                    <a:lumOff val="-82927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9" name="Shape 4794"/>
          <p:cNvSpPr/>
          <p:nvPr/>
        </p:nvSpPr>
        <p:spPr>
          <a:xfrm>
            <a:off x="1020528" y="4232047"/>
            <a:ext cx="452322" cy="452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2"/>
                    <a:lumOff val="-82927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519805" cy="3429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0" y="1536700"/>
            <a:ext cx="3469640" cy="4967605"/>
          </a:xfrm>
          <a:prstGeom prst="rect">
            <a:avLst/>
          </a:prstGeom>
        </p:spPr>
      </p:pic>
      <p:pic>
        <p:nvPicPr>
          <p:cNvPr id="12" name="图片 11" descr="Screenshot_20200502_112321_com.tencent.were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950" y="64135"/>
            <a:ext cx="3318510" cy="632333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68590" y="107315"/>
            <a:ext cx="440753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隐藏功能要有必要的提示，但不能影响用户使用。</a:t>
            </a:r>
            <a:endParaRPr lang="zh-CN" altLang="en-US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49350" y="440055"/>
            <a:ext cx="468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第七章 转移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5"/>
                    <a:lumOff val="-82920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5"/>
                    <a:lumOff val="-82920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49350" y="2140585"/>
            <a:ext cx="440753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进一步简化功能，只留下必要常用的功能。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不常用功能转移到屏幕菜单里。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50885" y="19050"/>
            <a:ext cx="2918460" cy="6779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524250" cy="685800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096000" y="828675"/>
            <a:ext cx="5048250" cy="5200650"/>
          </a:xfrm>
          <a:prstGeom prst="rect">
            <a:avLst/>
          </a:prstGeom>
          <a:solidFill>
            <a:schemeClr val="accent3">
              <a:lumMod val="40000"/>
              <a:lumOff val="6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905500" y="1020462"/>
            <a:ext cx="1009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rgbClr val="90ADDC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“</a:t>
            </a:r>
            <a:endParaRPr lang="zh-CN" altLang="en-US" sz="8800" dirty="0">
              <a:solidFill>
                <a:srgbClr val="90ADDC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16702" y="5153650"/>
            <a:ext cx="13228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rgbClr val="90ADDC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”</a:t>
            </a:r>
            <a:endParaRPr lang="zh-CN" altLang="en-US" sz="8800" dirty="0">
              <a:solidFill>
                <a:srgbClr val="90ADDC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915150" y="1378585"/>
            <a:ext cx="38481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Giles Colborne曾任职于英国航空公司、英国物理学会出版社和灵智集团，二十多年来潜心钻研交互式设计与易用性，颇有建树。2003年至2007年任英国易用性专家协会主席，曾与英国标准机构合作制定可访问性方面的标准。2004年与人共同创立咨询公司cxpartners，该公司服务的全球客户包括诺基亚、万豪国际酒店、eBay等。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260" y="828675"/>
            <a:ext cx="4325620" cy="51181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710" y="1277620"/>
            <a:ext cx="3590925" cy="53054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680" y="1876425"/>
            <a:ext cx="3343275" cy="4810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330" y="1491615"/>
            <a:ext cx="3726180" cy="530098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47395" y="261620"/>
            <a:ext cx="440753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将复杂的事情交给计算机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人做自己擅长的是事情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421881" y="662544"/>
            <a:ext cx="4770121" cy="4050103"/>
          </a:xfrm>
          <a:prstGeom prst="rect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967416" y="662543"/>
            <a:ext cx="2454465" cy="4050103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71280" y="662543"/>
            <a:ext cx="4206239" cy="4101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读书时人生思想的一趟旅途，旅途中遇到的困难，也是你成长的一道轨迹；读书就是不断的成长，不断的充实自己，使自己达到一种新的高度，让你的精神世界得到不断的充实，同时让你的生活充满不断的精彩读书时人生思想的一趟旅途，旅途中遇到的困难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70711" y="1676222"/>
            <a:ext cx="2533650" cy="1798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9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读书亦是一种洗礼</a:t>
            </a:r>
            <a:endParaRPr lang="zh-CN" altLang="en-US" sz="39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84936" y="952946"/>
            <a:ext cx="1009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“</a:t>
            </a:r>
            <a:endParaRPr lang="zh-CN" altLang="en-US" sz="8800" dirty="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573018" y="3584206"/>
            <a:ext cx="13228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”</a:t>
            </a:r>
            <a:endParaRPr lang="zh-CN" altLang="en-US" sz="8800" dirty="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1280" y="5030756"/>
            <a:ext cx="11520720" cy="144655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98966" y="5165363"/>
            <a:ext cx="11265347" cy="116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读书时人生思想的一趟旅途，旅途中遇到的困难，也是你成长的一道轨迹；读书就是不断的成长，不断的充实自己，使自己达到一种新的高度，让你的精神世界得到不断的充实，同时让你的生活充满不断的精彩读书时人生思想的一趟旅途，旅途中遇到的困难，也是你成长的一道轨迹；读书就是不断的成长，不断的充实自己，使自己达到一种新的高度</a:t>
            </a:r>
            <a:endParaRPr lang="zh-CN" altLang="en-US" sz="16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7916846" y="1470378"/>
            <a:ext cx="3917245" cy="3917245"/>
          </a:xfrm>
          <a:prstGeom prst="ellipse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185326" y="1153451"/>
            <a:ext cx="2583059" cy="2583059"/>
          </a:xfrm>
          <a:prstGeom prst="ellipse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751221" y="4504549"/>
            <a:ext cx="1766146" cy="1766146"/>
          </a:xfrm>
          <a:prstGeom prst="ellipse">
            <a:avLst/>
          </a:prstGeom>
          <a:solidFill>
            <a:srgbClr val="C5E0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668075" y="407688"/>
            <a:ext cx="691363" cy="691363"/>
          </a:xfrm>
          <a:prstGeom prst="ellipse">
            <a:avLst/>
          </a:prstGeom>
          <a:solidFill>
            <a:srgbClr val="FFE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142727" y="1415978"/>
            <a:ext cx="1228753" cy="122875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0797046" y="5579332"/>
            <a:ext cx="691363" cy="69136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96132" y="1885137"/>
            <a:ext cx="6035744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dirty="0">
                <a:solidFill>
                  <a:srgbClr val="90ADDC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谢谢大家</a:t>
            </a:r>
            <a:endParaRPr lang="zh-CN" altLang="en-US" sz="8800" dirty="0">
              <a:solidFill>
                <a:srgbClr val="90ADDC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86769" y="3906215"/>
            <a:ext cx="5642631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Enter the relevant text of company profile and brief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descriptionEnter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the relevant text of company profile and brief description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51963" y="3345222"/>
            <a:ext cx="5448837" cy="54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读书分享会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读书班会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教学课件</a:t>
            </a:r>
            <a:r>
              <a:rPr lang="en-US" altLang="zh-C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|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阅读分享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059756" y="3312263"/>
            <a:ext cx="5341044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95985" y="4824730"/>
            <a:ext cx="276034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分享团队：风行者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56335" y="1804670"/>
            <a:ext cx="347154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简单让人觉得可控、易用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4520" y="440055"/>
            <a:ext cx="42386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第一章 话说简单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9"/>
                    <a:lumOff val="-82924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49"/>
                    <a:lumOff val="-82924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3225" y="440055"/>
            <a:ext cx="4886325" cy="6276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4133850" cy="685800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4802" y="1207944"/>
            <a:ext cx="3581398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Flip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相机目标是尽可能简单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,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甩开一切不必要的功能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.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仅有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9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个按键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, 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其中还包括中间一个大大的红色录像键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.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使用起来很方便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.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打开相机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,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只需点下录像键就可拍照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.</a:t>
            </a:r>
            <a:endParaRPr lang="en-US" altLang="zh-CN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544806" y="-1"/>
            <a:ext cx="3647194" cy="2717917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8777729" y="506633"/>
            <a:ext cx="3181348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如果马云从你身边走过</a:t>
            </a:r>
            <a:r>
              <a:rPr lang="en-US" altLang="zh-CN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你只需按下</a:t>
            </a:r>
            <a:r>
              <a:rPr lang="en-US" altLang="zh-CN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flip</a:t>
            </a:r>
            <a:r>
              <a:rPr lang="zh-CN" altLang="en-US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相机的一个键就可以及时抓拍下这个瞬间</a:t>
            </a:r>
            <a:endParaRPr lang="zh-CN" altLang="en-US" sz="16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4305" y="125730"/>
            <a:ext cx="29800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</a:rPr>
              <a:t>简单的威力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4970" y="342900"/>
            <a:ext cx="3781425" cy="61722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7700" y="2026920"/>
            <a:ext cx="3924300" cy="4705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4133850" cy="685800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4802" y="1207944"/>
            <a:ext cx="3581398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做技术产品设计师时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,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至少考虑三个角度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: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管理人员 、工程师和用户。</a:t>
            </a:r>
            <a:endParaRPr lang="zh-CN" altLang="en-US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不要仅从工程师的角度出发，要从用户的角度考虑什么才是简单的。</a:t>
            </a:r>
            <a:endParaRPr lang="zh-CN" altLang="en-US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544806" y="-1"/>
            <a:ext cx="3647194" cy="2717917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8777729" y="506633"/>
            <a:ext cx="318134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左边的自行车从外表看很简单，估计只有专业的人才能骑，普通人时没法骑的。下面的代步电动车同样简单，但是简单易用。</a:t>
            </a:r>
            <a:endParaRPr lang="zh-CN" altLang="en-US" sz="16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-41275" y="125730"/>
            <a:ext cx="39795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</a:rPr>
              <a:t>不是那种简单法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0245" y="185420"/>
            <a:ext cx="3190875" cy="64865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2350" y="3263265"/>
            <a:ext cx="2981325" cy="2933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4133850" cy="6858000"/>
          </a:xfrm>
          <a:prstGeom prst="rect">
            <a:avLst/>
          </a:prstGeom>
          <a:solidFill>
            <a:srgbClr val="90A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4802" y="1207944"/>
            <a:ext cx="3581398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产品销售量 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X 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产品单价 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- 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成本 </a:t>
            </a:r>
            <a:r>
              <a:rPr lang="en-US" altLang="zh-CN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= </a:t>
            </a:r>
            <a:r>
              <a:rPr lang="zh-CN" altLang="en-US" sz="2200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利润</a:t>
            </a:r>
            <a:endParaRPr lang="zh-CN" altLang="en-US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200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chemeClr val="bg1"/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利润</a:t>
            </a:r>
            <a:endParaRPr lang="zh-CN" altLang="en-US" sz="2200" b="1" dirty="0">
              <a:solidFill>
                <a:schemeClr val="bg1"/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-41275" y="125730"/>
            <a:ext cx="39795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</a:rPr>
              <a:t>了解你自己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1120" y="10795"/>
            <a:ext cx="6017260" cy="68313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56335" y="1804670"/>
            <a:ext cx="347154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亨利.福特曾说过：“如果我最初问消费者他们想要什么，他们会告诉我‘</a:t>
            </a:r>
            <a:r>
              <a:rPr lang="zh-CN" altLang="en-US">
                <a:solidFill>
                  <a:srgbClr val="FF0000"/>
                </a:solidFill>
              </a:rPr>
              <a:t>要一匹更快的马</a:t>
            </a: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！’”。有人说，如果真这样，汽车大王就不会出现了。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4520" y="440055"/>
            <a:ext cx="42386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第二章 明确认识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0"/>
                    <a:lumOff val="-82925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0"/>
                    <a:lumOff val="-82925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9540" y="157480"/>
            <a:ext cx="5086350" cy="6543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991100" y="1035685"/>
            <a:ext cx="347154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用户需要的是什么。从环境、角色、情节三个方面考虑用户需求。一句简单的话描述用户需要。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91102" y="457283"/>
            <a:ext cx="3352798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理解用户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2"/>
                    <a:lumOff val="-82927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2"/>
                    <a:lumOff val="-82927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8415" y="457200"/>
            <a:ext cx="4838700" cy="53435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1090" y="224155"/>
            <a:ext cx="3181350" cy="64103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991100" y="1035685"/>
            <a:ext cx="347154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ExtraLight" panose="020B0200000000000000" pitchFamily="34" charset="-122"/>
                <a:ea typeface="思源黑体 ExtraLight" panose="020B0200000000000000" pitchFamily="34" charset="-122"/>
              </a:rPr>
              <a:t>用户分三种类型主流用户、专家用户、随意型用户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思源黑体 ExtraLight" panose="020B0200000000000000" pitchFamily="34" charset="-122"/>
              <a:ea typeface="思源黑体 ExtraLight" panose="020B02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91102" y="457283"/>
            <a:ext cx="3352798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4000">
                <a:solidFill>
                  <a:srgbClr val="FF0000"/>
                </a:solidFill>
                <a:latin typeface="AR PL UKai HK" panose="02000503000000000000" charset="-122"/>
                <a:ea typeface="AR PL UKai HK" panose="02000503000000000000" charset="-122"/>
                <a:sym typeface="+mn-ea"/>
              </a:rPr>
              <a:t>观察和满足</a:t>
            </a:r>
            <a:endParaRPr lang="zh-CN" altLang="en-US" sz="4000">
              <a:solidFill>
                <a:srgbClr val="FF0000"/>
              </a:solidFill>
              <a:latin typeface="AR PL UKai HK" panose="02000503000000000000" charset="-122"/>
              <a:ea typeface="AR PL UKai HK" panose="02000503000000000000" charset="-122"/>
              <a:sym typeface="+mn-ea"/>
            </a:endParaRPr>
          </a:p>
        </p:txBody>
      </p:sp>
      <p:sp>
        <p:nvSpPr>
          <p:cNvPr id="17" name="Shape 4794"/>
          <p:cNvSpPr/>
          <p:nvPr/>
        </p:nvSpPr>
        <p:spPr>
          <a:xfrm>
            <a:off x="8119541" y="3795142"/>
            <a:ext cx="601122" cy="601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20785" y="917"/>
                </a:moveTo>
                <a:lnTo>
                  <a:pt x="917" y="917"/>
                </a:lnTo>
                <a:lnTo>
                  <a:pt x="917" y="4381"/>
                </a:lnTo>
                <a:lnTo>
                  <a:pt x="20785" y="4381"/>
                </a:lnTo>
                <a:lnTo>
                  <a:pt x="20785" y="917"/>
                </a:lnTo>
                <a:close/>
                <a:moveTo>
                  <a:pt x="917" y="20785"/>
                </a:moveTo>
                <a:lnTo>
                  <a:pt x="20785" y="20785"/>
                </a:lnTo>
                <a:lnTo>
                  <a:pt x="20785" y="5196"/>
                </a:lnTo>
                <a:lnTo>
                  <a:pt x="917" y="5196"/>
                </a:lnTo>
                <a:lnTo>
                  <a:pt x="917" y="20785"/>
                </a:lnTo>
                <a:close/>
                <a:moveTo>
                  <a:pt x="2140" y="2140"/>
                </a:moveTo>
                <a:lnTo>
                  <a:pt x="2140" y="3057"/>
                </a:lnTo>
                <a:lnTo>
                  <a:pt x="3057" y="3057"/>
                </a:lnTo>
                <a:lnTo>
                  <a:pt x="3057" y="2140"/>
                </a:lnTo>
                <a:lnTo>
                  <a:pt x="2140" y="2140"/>
                </a:lnTo>
                <a:close/>
                <a:moveTo>
                  <a:pt x="3974" y="2140"/>
                </a:moveTo>
                <a:lnTo>
                  <a:pt x="3974" y="3057"/>
                </a:lnTo>
                <a:lnTo>
                  <a:pt x="4789" y="3057"/>
                </a:lnTo>
                <a:lnTo>
                  <a:pt x="4789" y="2140"/>
                </a:lnTo>
                <a:lnTo>
                  <a:pt x="3974" y="2140"/>
                </a:lnTo>
                <a:close/>
                <a:moveTo>
                  <a:pt x="5706" y="2140"/>
                </a:moveTo>
                <a:lnTo>
                  <a:pt x="5706" y="3057"/>
                </a:lnTo>
                <a:lnTo>
                  <a:pt x="19053" y="3057"/>
                </a:lnTo>
                <a:lnTo>
                  <a:pt x="19053" y="2140"/>
                </a:lnTo>
                <a:lnTo>
                  <a:pt x="5706" y="21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1"/>
                    <a:lumOff val="-82926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sp>
        <p:nvSpPr>
          <p:cNvPr id="18" name="Shape 4782"/>
          <p:cNvSpPr/>
          <p:nvPr/>
        </p:nvSpPr>
        <p:spPr>
          <a:xfrm>
            <a:off x="10374481" y="3765416"/>
            <a:ext cx="663241" cy="660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9" y="0"/>
                </a:moveTo>
                <a:cubicBezTo>
                  <a:pt x="12999" y="2257"/>
                  <a:pt x="12999" y="2257"/>
                  <a:pt x="12999" y="2257"/>
                </a:cubicBezTo>
                <a:cubicBezTo>
                  <a:pt x="13194" y="2335"/>
                  <a:pt x="13388" y="2413"/>
                  <a:pt x="13583" y="2491"/>
                </a:cubicBezTo>
                <a:cubicBezTo>
                  <a:pt x="13777" y="2530"/>
                  <a:pt x="13972" y="2608"/>
                  <a:pt x="14166" y="2685"/>
                </a:cubicBezTo>
                <a:cubicBezTo>
                  <a:pt x="14361" y="2763"/>
                  <a:pt x="14556" y="2880"/>
                  <a:pt x="14750" y="2958"/>
                </a:cubicBezTo>
                <a:cubicBezTo>
                  <a:pt x="14906" y="3036"/>
                  <a:pt x="15101" y="3152"/>
                  <a:pt x="15256" y="3230"/>
                </a:cubicBezTo>
                <a:cubicBezTo>
                  <a:pt x="16930" y="1596"/>
                  <a:pt x="16930" y="1596"/>
                  <a:pt x="16930" y="1596"/>
                </a:cubicBezTo>
                <a:cubicBezTo>
                  <a:pt x="19965" y="4670"/>
                  <a:pt x="19965" y="4670"/>
                  <a:pt x="19965" y="4670"/>
                </a:cubicBezTo>
                <a:cubicBezTo>
                  <a:pt x="18292" y="6344"/>
                  <a:pt x="18292" y="6344"/>
                  <a:pt x="18292" y="6344"/>
                </a:cubicBezTo>
                <a:cubicBezTo>
                  <a:pt x="18409" y="6538"/>
                  <a:pt x="18486" y="6733"/>
                  <a:pt x="18603" y="6889"/>
                </a:cubicBezTo>
                <a:cubicBezTo>
                  <a:pt x="18681" y="7044"/>
                  <a:pt x="18759" y="7239"/>
                  <a:pt x="18798" y="7434"/>
                </a:cubicBezTo>
                <a:cubicBezTo>
                  <a:pt x="18915" y="7628"/>
                  <a:pt x="18992" y="7823"/>
                  <a:pt x="19031" y="8017"/>
                </a:cubicBezTo>
                <a:cubicBezTo>
                  <a:pt x="19109" y="8212"/>
                  <a:pt x="19148" y="8406"/>
                  <a:pt x="19226" y="8601"/>
                </a:cubicBezTo>
                <a:cubicBezTo>
                  <a:pt x="21600" y="8601"/>
                  <a:pt x="21600" y="8601"/>
                  <a:pt x="21600" y="8601"/>
                </a:cubicBezTo>
                <a:cubicBezTo>
                  <a:pt x="21600" y="12960"/>
                  <a:pt x="21600" y="12960"/>
                  <a:pt x="21600" y="12960"/>
                </a:cubicBezTo>
                <a:cubicBezTo>
                  <a:pt x="19109" y="12960"/>
                  <a:pt x="19109" y="12960"/>
                  <a:pt x="19109" y="12960"/>
                </a:cubicBezTo>
                <a:cubicBezTo>
                  <a:pt x="19070" y="13155"/>
                  <a:pt x="19031" y="13310"/>
                  <a:pt x="18954" y="13505"/>
                </a:cubicBezTo>
                <a:cubicBezTo>
                  <a:pt x="18915" y="13699"/>
                  <a:pt x="18798" y="13894"/>
                  <a:pt x="18720" y="14089"/>
                </a:cubicBezTo>
                <a:cubicBezTo>
                  <a:pt x="18642" y="14244"/>
                  <a:pt x="18564" y="14439"/>
                  <a:pt x="18486" y="14595"/>
                </a:cubicBezTo>
                <a:cubicBezTo>
                  <a:pt x="18409" y="14789"/>
                  <a:pt x="18292" y="14945"/>
                  <a:pt x="18214" y="15101"/>
                </a:cubicBezTo>
                <a:cubicBezTo>
                  <a:pt x="19965" y="16930"/>
                  <a:pt x="19965" y="16930"/>
                  <a:pt x="19965" y="16930"/>
                </a:cubicBezTo>
                <a:cubicBezTo>
                  <a:pt x="16930" y="19965"/>
                  <a:pt x="16930" y="19965"/>
                  <a:pt x="16930" y="19965"/>
                </a:cubicBezTo>
                <a:cubicBezTo>
                  <a:pt x="15101" y="18136"/>
                  <a:pt x="15101" y="18136"/>
                  <a:pt x="15101" y="18136"/>
                </a:cubicBezTo>
                <a:cubicBezTo>
                  <a:pt x="14945" y="18253"/>
                  <a:pt x="14789" y="18331"/>
                  <a:pt x="14595" y="18409"/>
                </a:cubicBezTo>
                <a:cubicBezTo>
                  <a:pt x="14439" y="18486"/>
                  <a:pt x="14244" y="18564"/>
                  <a:pt x="14050" y="18642"/>
                </a:cubicBezTo>
                <a:cubicBezTo>
                  <a:pt x="13894" y="18720"/>
                  <a:pt x="13699" y="18759"/>
                  <a:pt x="13505" y="18837"/>
                </a:cubicBezTo>
                <a:cubicBezTo>
                  <a:pt x="13349" y="18915"/>
                  <a:pt x="13155" y="18954"/>
                  <a:pt x="12999" y="18992"/>
                </a:cubicBezTo>
                <a:cubicBezTo>
                  <a:pt x="12999" y="21600"/>
                  <a:pt x="12999" y="21600"/>
                  <a:pt x="12999" y="21600"/>
                </a:cubicBezTo>
                <a:cubicBezTo>
                  <a:pt x="8640" y="21600"/>
                  <a:pt x="8640" y="21600"/>
                  <a:pt x="8640" y="21600"/>
                </a:cubicBezTo>
                <a:cubicBezTo>
                  <a:pt x="8640" y="18992"/>
                  <a:pt x="8640" y="18992"/>
                  <a:pt x="8640" y="18992"/>
                </a:cubicBezTo>
                <a:cubicBezTo>
                  <a:pt x="8445" y="18954"/>
                  <a:pt x="8290" y="18915"/>
                  <a:pt x="8095" y="18837"/>
                </a:cubicBezTo>
                <a:cubicBezTo>
                  <a:pt x="7901" y="18759"/>
                  <a:pt x="7745" y="18720"/>
                  <a:pt x="7550" y="18642"/>
                </a:cubicBezTo>
                <a:cubicBezTo>
                  <a:pt x="7356" y="18564"/>
                  <a:pt x="7161" y="18486"/>
                  <a:pt x="7005" y="18409"/>
                </a:cubicBezTo>
                <a:cubicBezTo>
                  <a:pt x="6850" y="18331"/>
                  <a:pt x="6655" y="18253"/>
                  <a:pt x="6499" y="18136"/>
                </a:cubicBezTo>
                <a:cubicBezTo>
                  <a:pt x="4670" y="19965"/>
                  <a:pt x="4670" y="19965"/>
                  <a:pt x="4670" y="19965"/>
                </a:cubicBezTo>
                <a:cubicBezTo>
                  <a:pt x="1635" y="16930"/>
                  <a:pt x="1635" y="16930"/>
                  <a:pt x="1635" y="16930"/>
                </a:cubicBezTo>
                <a:cubicBezTo>
                  <a:pt x="3425" y="15101"/>
                  <a:pt x="3425" y="15101"/>
                  <a:pt x="3425" y="15101"/>
                </a:cubicBezTo>
                <a:cubicBezTo>
                  <a:pt x="3308" y="14945"/>
                  <a:pt x="3230" y="14789"/>
                  <a:pt x="3114" y="14595"/>
                </a:cubicBezTo>
                <a:cubicBezTo>
                  <a:pt x="3036" y="14439"/>
                  <a:pt x="2958" y="14244"/>
                  <a:pt x="2919" y="14089"/>
                </a:cubicBezTo>
                <a:cubicBezTo>
                  <a:pt x="2802" y="13894"/>
                  <a:pt x="2724" y="13699"/>
                  <a:pt x="2646" y="13505"/>
                </a:cubicBezTo>
                <a:cubicBezTo>
                  <a:pt x="2569" y="13310"/>
                  <a:pt x="2530" y="13155"/>
                  <a:pt x="2491" y="1296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8601"/>
                  <a:pt x="0" y="8601"/>
                  <a:pt x="0" y="8601"/>
                </a:cubicBezTo>
                <a:cubicBezTo>
                  <a:pt x="2413" y="8601"/>
                  <a:pt x="2413" y="8601"/>
                  <a:pt x="2413" y="8601"/>
                </a:cubicBezTo>
                <a:cubicBezTo>
                  <a:pt x="2452" y="8406"/>
                  <a:pt x="2530" y="8212"/>
                  <a:pt x="2569" y="8017"/>
                </a:cubicBezTo>
                <a:cubicBezTo>
                  <a:pt x="2608" y="7823"/>
                  <a:pt x="2685" y="7628"/>
                  <a:pt x="2802" y="7434"/>
                </a:cubicBezTo>
                <a:cubicBezTo>
                  <a:pt x="2880" y="7239"/>
                  <a:pt x="2958" y="7044"/>
                  <a:pt x="3036" y="6889"/>
                </a:cubicBezTo>
                <a:cubicBezTo>
                  <a:pt x="3114" y="6733"/>
                  <a:pt x="3191" y="6538"/>
                  <a:pt x="3308" y="6344"/>
                </a:cubicBezTo>
                <a:cubicBezTo>
                  <a:pt x="1635" y="4670"/>
                  <a:pt x="1635" y="4670"/>
                  <a:pt x="1635" y="4670"/>
                </a:cubicBezTo>
                <a:cubicBezTo>
                  <a:pt x="4670" y="1596"/>
                  <a:pt x="4670" y="1596"/>
                  <a:pt x="4670" y="1596"/>
                </a:cubicBezTo>
                <a:cubicBezTo>
                  <a:pt x="6344" y="3230"/>
                  <a:pt x="6344" y="3230"/>
                  <a:pt x="6344" y="3230"/>
                </a:cubicBezTo>
                <a:cubicBezTo>
                  <a:pt x="6499" y="3152"/>
                  <a:pt x="6694" y="3036"/>
                  <a:pt x="6889" y="2958"/>
                </a:cubicBezTo>
                <a:cubicBezTo>
                  <a:pt x="7083" y="2880"/>
                  <a:pt x="7278" y="2763"/>
                  <a:pt x="7472" y="2685"/>
                </a:cubicBezTo>
                <a:cubicBezTo>
                  <a:pt x="7628" y="2608"/>
                  <a:pt x="7823" y="2530"/>
                  <a:pt x="8017" y="2491"/>
                </a:cubicBezTo>
                <a:cubicBezTo>
                  <a:pt x="8212" y="2413"/>
                  <a:pt x="8406" y="2335"/>
                  <a:pt x="8640" y="2257"/>
                </a:cubicBezTo>
                <a:cubicBezTo>
                  <a:pt x="8640" y="0"/>
                  <a:pt x="8640" y="0"/>
                  <a:pt x="8640" y="0"/>
                </a:cubicBezTo>
                <a:lnTo>
                  <a:pt x="12999" y="0"/>
                </a:lnTo>
                <a:close/>
                <a:moveTo>
                  <a:pt x="12143" y="856"/>
                </a:moveTo>
                <a:cubicBezTo>
                  <a:pt x="9496" y="856"/>
                  <a:pt x="9496" y="856"/>
                  <a:pt x="9496" y="856"/>
                </a:cubicBezTo>
                <a:cubicBezTo>
                  <a:pt x="9496" y="2919"/>
                  <a:pt x="9496" y="2919"/>
                  <a:pt x="9496" y="2919"/>
                </a:cubicBezTo>
                <a:cubicBezTo>
                  <a:pt x="8874" y="3152"/>
                  <a:pt x="8874" y="3152"/>
                  <a:pt x="8874" y="3152"/>
                </a:cubicBezTo>
                <a:cubicBezTo>
                  <a:pt x="8679" y="3152"/>
                  <a:pt x="8484" y="3230"/>
                  <a:pt x="8329" y="3269"/>
                </a:cubicBezTo>
                <a:cubicBezTo>
                  <a:pt x="8173" y="3347"/>
                  <a:pt x="7978" y="3425"/>
                  <a:pt x="7784" y="3503"/>
                </a:cubicBezTo>
                <a:cubicBezTo>
                  <a:pt x="7589" y="3542"/>
                  <a:pt x="7434" y="3619"/>
                  <a:pt x="7278" y="3736"/>
                </a:cubicBezTo>
                <a:cubicBezTo>
                  <a:pt x="7083" y="3814"/>
                  <a:pt x="6928" y="3892"/>
                  <a:pt x="6811" y="4009"/>
                </a:cubicBezTo>
                <a:cubicBezTo>
                  <a:pt x="6188" y="4359"/>
                  <a:pt x="6188" y="4359"/>
                  <a:pt x="6188" y="4359"/>
                </a:cubicBezTo>
                <a:cubicBezTo>
                  <a:pt x="4670" y="2841"/>
                  <a:pt x="4670" y="2841"/>
                  <a:pt x="4670" y="2841"/>
                </a:cubicBezTo>
                <a:cubicBezTo>
                  <a:pt x="2841" y="4670"/>
                  <a:pt x="2841" y="4670"/>
                  <a:pt x="2841" y="4670"/>
                </a:cubicBezTo>
                <a:cubicBezTo>
                  <a:pt x="4359" y="6227"/>
                  <a:pt x="4359" y="6227"/>
                  <a:pt x="4359" y="6227"/>
                </a:cubicBezTo>
                <a:cubicBezTo>
                  <a:pt x="4048" y="6772"/>
                  <a:pt x="4048" y="6772"/>
                  <a:pt x="4048" y="6772"/>
                </a:cubicBezTo>
                <a:cubicBezTo>
                  <a:pt x="3970" y="6966"/>
                  <a:pt x="3853" y="7122"/>
                  <a:pt x="3775" y="7278"/>
                </a:cubicBezTo>
                <a:cubicBezTo>
                  <a:pt x="3697" y="7434"/>
                  <a:pt x="3619" y="7589"/>
                  <a:pt x="3542" y="7745"/>
                </a:cubicBezTo>
                <a:cubicBezTo>
                  <a:pt x="3503" y="7939"/>
                  <a:pt x="3425" y="8134"/>
                  <a:pt x="3386" y="8290"/>
                </a:cubicBezTo>
                <a:cubicBezTo>
                  <a:pt x="3347" y="8484"/>
                  <a:pt x="3308" y="8640"/>
                  <a:pt x="3269" y="8796"/>
                </a:cubicBezTo>
                <a:cubicBezTo>
                  <a:pt x="3114" y="9457"/>
                  <a:pt x="3114" y="9457"/>
                  <a:pt x="3114" y="9457"/>
                </a:cubicBezTo>
                <a:cubicBezTo>
                  <a:pt x="856" y="9457"/>
                  <a:pt x="856" y="9457"/>
                  <a:pt x="856" y="9457"/>
                </a:cubicBezTo>
                <a:cubicBezTo>
                  <a:pt x="856" y="12104"/>
                  <a:pt x="856" y="12104"/>
                  <a:pt x="856" y="12104"/>
                </a:cubicBezTo>
                <a:cubicBezTo>
                  <a:pt x="3152" y="12104"/>
                  <a:pt x="3152" y="12104"/>
                  <a:pt x="3152" y="12104"/>
                </a:cubicBezTo>
                <a:cubicBezTo>
                  <a:pt x="3308" y="12726"/>
                  <a:pt x="3308" y="12726"/>
                  <a:pt x="3308" y="12726"/>
                </a:cubicBezTo>
                <a:cubicBezTo>
                  <a:pt x="3386" y="12882"/>
                  <a:pt x="3425" y="13038"/>
                  <a:pt x="3503" y="13232"/>
                </a:cubicBezTo>
                <a:cubicBezTo>
                  <a:pt x="3542" y="13388"/>
                  <a:pt x="3581" y="13544"/>
                  <a:pt x="3658" y="13738"/>
                </a:cubicBezTo>
                <a:cubicBezTo>
                  <a:pt x="3736" y="13894"/>
                  <a:pt x="3814" y="14050"/>
                  <a:pt x="3892" y="14205"/>
                </a:cubicBezTo>
                <a:cubicBezTo>
                  <a:pt x="3970" y="14361"/>
                  <a:pt x="4048" y="14517"/>
                  <a:pt x="4164" y="14672"/>
                </a:cubicBezTo>
                <a:cubicBezTo>
                  <a:pt x="4515" y="15256"/>
                  <a:pt x="4515" y="15256"/>
                  <a:pt x="4515" y="15256"/>
                </a:cubicBezTo>
                <a:cubicBezTo>
                  <a:pt x="2841" y="16930"/>
                  <a:pt x="2841" y="16930"/>
                  <a:pt x="2841" y="16930"/>
                </a:cubicBezTo>
                <a:cubicBezTo>
                  <a:pt x="4670" y="18759"/>
                  <a:pt x="4670" y="18759"/>
                  <a:pt x="4670" y="18759"/>
                </a:cubicBezTo>
                <a:cubicBezTo>
                  <a:pt x="6344" y="17085"/>
                  <a:pt x="6344" y="17085"/>
                  <a:pt x="6344" y="17085"/>
                </a:cubicBezTo>
                <a:cubicBezTo>
                  <a:pt x="6966" y="17358"/>
                  <a:pt x="6966" y="17358"/>
                  <a:pt x="6966" y="17358"/>
                </a:cubicBezTo>
                <a:cubicBezTo>
                  <a:pt x="7083" y="17475"/>
                  <a:pt x="7239" y="17552"/>
                  <a:pt x="7395" y="17630"/>
                </a:cubicBezTo>
                <a:cubicBezTo>
                  <a:pt x="7550" y="17708"/>
                  <a:pt x="7706" y="17747"/>
                  <a:pt x="7862" y="17825"/>
                </a:cubicBezTo>
                <a:cubicBezTo>
                  <a:pt x="8017" y="17903"/>
                  <a:pt x="8212" y="17942"/>
                  <a:pt x="8368" y="18019"/>
                </a:cubicBezTo>
                <a:cubicBezTo>
                  <a:pt x="8562" y="18058"/>
                  <a:pt x="8718" y="18136"/>
                  <a:pt x="8874" y="18175"/>
                </a:cubicBezTo>
                <a:cubicBezTo>
                  <a:pt x="9496" y="18331"/>
                  <a:pt x="9496" y="18331"/>
                  <a:pt x="9496" y="18331"/>
                </a:cubicBezTo>
                <a:cubicBezTo>
                  <a:pt x="9496" y="20705"/>
                  <a:pt x="9496" y="20705"/>
                  <a:pt x="9496" y="20705"/>
                </a:cubicBezTo>
                <a:cubicBezTo>
                  <a:pt x="12143" y="20705"/>
                  <a:pt x="12143" y="20705"/>
                  <a:pt x="12143" y="20705"/>
                </a:cubicBezTo>
                <a:cubicBezTo>
                  <a:pt x="12143" y="18331"/>
                  <a:pt x="12143" y="18331"/>
                  <a:pt x="12143" y="18331"/>
                </a:cubicBezTo>
                <a:cubicBezTo>
                  <a:pt x="12726" y="18175"/>
                  <a:pt x="12726" y="18175"/>
                  <a:pt x="12726" y="18175"/>
                </a:cubicBezTo>
                <a:cubicBezTo>
                  <a:pt x="12882" y="18136"/>
                  <a:pt x="13077" y="18058"/>
                  <a:pt x="13232" y="18019"/>
                </a:cubicBezTo>
                <a:cubicBezTo>
                  <a:pt x="13427" y="17942"/>
                  <a:pt x="13583" y="17903"/>
                  <a:pt x="13738" y="17825"/>
                </a:cubicBezTo>
                <a:cubicBezTo>
                  <a:pt x="13933" y="17747"/>
                  <a:pt x="14089" y="17708"/>
                  <a:pt x="14244" y="17630"/>
                </a:cubicBezTo>
                <a:cubicBezTo>
                  <a:pt x="14361" y="17552"/>
                  <a:pt x="14517" y="17475"/>
                  <a:pt x="14672" y="17358"/>
                </a:cubicBezTo>
                <a:cubicBezTo>
                  <a:pt x="15256" y="17085"/>
                  <a:pt x="15256" y="17085"/>
                  <a:pt x="15256" y="17085"/>
                </a:cubicBezTo>
                <a:cubicBezTo>
                  <a:pt x="16930" y="18759"/>
                  <a:pt x="16930" y="18759"/>
                  <a:pt x="16930" y="18759"/>
                </a:cubicBezTo>
                <a:cubicBezTo>
                  <a:pt x="18759" y="16930"/>
                  <a:pt x="18759" y="16930"/>
                  <a:pt x="18759" y="16930"/>
                </a:cubicBezTo>
                <a:cubicBezTo>
                  <a:pt x="17085" y="15256"/>
                  <a:pt x="17085" y="15256"/>
                  <a:pt x="17085" y="15256"/>
                </a:cubicBezTo>
                <a:cubicBezTo>
                  <a:pt x="17436" y="14672"/>
                  <a:pt x="17436" y="14672"/>
                  <a:pt x="17436" y="14672"/>
                </a:cubicBezTo>
                <a:cubicBezTo>
                  <a:pt x="17552" y="14517"/>
                  <a:pt x="17630" y="14361"/>
                  <a:pt x="17708" y="14205"/>
                </a:cubicBezTo>
                <a:cubicBezTo>
                  <a:pt x="17825" y="14050"/>
                  <a:pt x="17903" y="13894"/>
                  <a:pt x="17942" y="13738"/>
                </a:cubicBezTo>
                <a:cubicBezTo>
                  <a:pt x="18019" y="13544"/>
                  <a:pt x="18097" y="13388"/>
                  <a:pt x="18136" y="13232"/>
                </a:cubicBezTo>
                <a:cubicBezTo>
                  <a:pt x="18175" y="13038"/>
                  <a:pt x="18253" y="12882"/>
                  <a:pt x="18292" y="12726"/>
                </a:cubicBezTo>
                <a:cubicBezTo>
                  <a:pt x="18448" y="12104"/>
                  <a:pt x="18448" y="12104"/>
                  <a:pt x="18448" y="12104"/>
                </a:cubicBezTo>
                <a:cubicBezTo>
                  <a:pt x="20744" y="12104"/>
                  <a:pt x="20744" y="12104"/>
                  <a:pt x="20744" y="12104"/>
                </a:cubicBezTo>
                <a:cubicBezTo>
                  <a:pt x="20744" y="9457"/>
                  <a:pt x="20744" y="9457"/>
                  <a:pt x="20744" y="9457"/>
                </a:cubicBezTo>
                <a:cubicBezTo>
                  <a:pt x="18525" y="9457"/>
                  <a:pt x="18525" y="9457"/>
                  <a:pt x="18525" y="9457"/>
                </a:cubicBezTo>
                <a:cubicBezTo>
                  <a:pt x="18370" y="8796"/>
                  <a:pt x="18370" y="8796"/>
                  <a:pt x="18370" y="8796"/>
                </a:cubicBezTo>
                <a:cubicBezTo>
                  <a:pt x="18331" y="8640"/>
                  <a:pt x="18292" y="8484"/>
                  <a:pt x="18214" y="8290"/>
                </a:cubicBezTo>
                <a:cubicBezTo>
                  <a:pt x="18175" y="8134"/>
                  <a:pt x="18136" y="7939"/>
                  <a:pt x="18058" y="7745"/>
                </a:cubicBezTo>
                <a:cubicBezTo>
                  <a:pt x="17981" y="7589"/>
                  <a:pt x="17903" y="7434"/>
                  <a:pt x="17825" y="7278"/>
                </a:cubicBezTo>
                <a:cubicBezTo>
                  <a:pt x="17747" y="7122"/>
                  <a:pt x="17630" y="6966"/>
                  <a:pt x="17552" y="6772"/>
                </a:cubicBezTo>
                <a:cubicBezTo>
                  <a:pt x="17241" y="6227"/>
                  <a:pt x="17241" y="6227"/>
                  <a:pt x="17241" y="6227"/>
                </a:cubicBezTo>
                <a:cubicBezTo>
                  <a:pt x="18759" y="4670"/>
                  <a:pt x="18759" y="4670"/>
                  <a:pt x="18759" y="4670"/>
                </a:cubicBezTo>
                <a:cubicBezTo>
                  <a:pt x="16930" y="2841"/>
                  <a:pt x="16930" y="2841"/>
                  <a:pt x="16930" y="2841"/>
                </a:cubicBezTo>
                <a:cubicBezTo>
                  <a:pt x="15412" y="4359"/>
                  <a:pt x="15412" y="4359"/>
                  <a:pt x="15412" y="4359"/>
                </a:cubicBezTo>
                <a:cubicBezTo>
                  <a:pt x="14828" y="4009"/>
                  <a:pt x="14828" y="4009"/>
                  <a:pt x="14828" y="4009"/>
                </a:cubicBezTo>
                <a:cubicBezTo>
                  <a:pt x="14672" y="3892"/>
                  <a:pt x="14517" y="3814"/>
                  <a:pt x="14361" y="3736"/>
                </a:cubicBezTo>
                <a:cubicBezTo>
                  <a:pt x="14166" y="3619"/>
                  <a:pt x="14011" y="3542"/>
                  <a:pt x="13855" y="3503"/>
                </a:cubicBezTo>
                <a:cubicBezTo>
                  <a:pt x="13661" y="3425"/>
                  <a:pt x="13466" y="3347"/>
                  <a:pt x="13271" y="3269"/>
                </a:cubicBezTo>
                <a:cubicBezTo>
                  <a:pt x="13116" y="3230"/>
                  <a:pt x="12921" y="3152"/>
                  <a:pt x="12726" y="3152"/>
                </a:cubicBezTo>
                <a:cubicBezTo>
                  <a:pt x="12143" y="2919"/>
                  <a:pt x="12143" y="2919"/>
                  <a:pt x="12143" y="2919"/>
                </a:cubicBezTo>
                <a:lnTo>
                  <a:pt x="12143" y="856"/>
                </a:lnTo>
                <a:close/>
                <a:moveTo>
                  <a:pt x="10819" y="14672"/>
                </a:moveTo>
                <a:cubicBezTo>
                  <a:pt x="10275" y="14672"/>
                  <a:pt x="9769" y="14595"/>
                  <a:pt x="9302" y="14400"/>
                </a:cubicBezTo>
                <a:cubicBezTo>
                  <a:pt x="8796" y="14166"/>
                  <a:pt x="8406" y="13894"/>
                  <a:pt x="8056" y="13505"/>
                </a:cubicBezTo>
                <a:cubicBezTo>
                  <a:pt x="7706" y="13194"/>
                  <a:pt x="7395" y="12765"/>
                  <a:pt x="7200" y="12298"/>
                </a:cubicBezTo>
                <a:cubicBezTo>
                  <a:pt x="7005" y="11831"/>
                  <a:pt x="6889" y="11325"/>
                  <a:pt x="6889" y="10781"/>
                </a:cubicBezTo>
                <a:cubicBezTo>
                  <a:pt x="6889" y="10236"/>
                  <a:pt x="7005" y="9730"/>
                  <a:pt x="7200" y="9263"/>
                </a:cubicBezTo>
                <a:cubicBezTo>
                  <a:pt x="7395" y="8796"/>
                  <a:pt x="7706" y="8406"/>
                  <a:pt x="8056" y="8056"/>
                </a:cubicBezTo>
                <a:cubicBezTo>
                  <a:pt x="8406" y="7667"/>
                  <a:pt x="8796" y="7395"/>
                  <a:pt x="9302" y="7200"/>
                </a:cubicBezTo>
                <a:cubicBezTo>
                  <a:pt x="9769" y="7005"/>
                  <a:pt x="10275" y="6889"/>
                  <a:pt x="10819" y="6889"/>
                </a:cubicBezTo>
                <a:cubicBezTo>
                  <a:pt x="11364" y="6889"/>
                  <a:pt x="11870" y="7005"/>
                  <a:pt x="12337" y="7200"/>
                </a:cubicBezTo>
                <a:cubicBezTo>
                  <a:pt x="12804" y="7395"/>
                  <a:pt x="13194" y="7667"/>
                  <a:pt x="13544" y="8056"/>
                </a:cubicBezTo>
                <a:cubicBezTo>
                  <a:pt x="13933" y="8406"/>
                  <a:pt x="14205" y="8796"/>
                  <a:pt x="14400" y="9263"/>
                </a:cubicBezTo>
                <a:cubicBezTo>
                  <a:pt x="14595" y="9730"/>
                  <a:pt x="14711" y="10236"/>
                  <a:pt x="14711" y="10781"/>
                </a:cubicBezTo>
                <a:cubicBezTo>
                  <a:pt x="14711" y="11325"/>
                  <a:pt x="14595" y="11831"/>
                  <a:pt x="14400" y="12298"/>
                </a:cubicBezTo>
                <a:cubicBezTo>
                  <a:pt x="14205" y="12765"/>
                  <a:pt x="13933" y="13194"/>
                  <a:pt x="13544" y="13505"/>
                </a:cubicBezTo>
                <a:cubicBezTo>
                  <a:pt x="13194" y="13894"/>
                  <a:pt x="12804" y="14166"/>
                  <a:pt x="12337" y="14400"/>
                </a:cubicBezTo>
                <a:cubicBezTo>
                  <a:pt x="11870" y="14595"/>
                  <a:pt x="11364" y="14672"/>
                  <a:pt x="10819" y="14672"/>
                </a:cubicBezTo>
                <a:close/>
                <a:moveTo>
                  <a:pt x="10819" y="13816"/>
                </a:moveTo>
                <a:cubicBezTo>
                  <a:pt x="11209" y="13816"/>
                  <a:pt x="11598" y="13738"/>
                  <a:pt x="11987" y="13583"/>
                </a:cubicBezTo>
                <a:cubicBezTo>
                  <a:pt x="12337" y="13388"/>
                  <a:pt x="12649" y="13194"/>
                  <a:pt x="12921" y="12921"/>
                </a:cubicBezTo>
                <a:cubicBezTo>
                  <a:pt x="13194" y="12649"/>
                  <a:pt x="13427" y="12337"/>
                  <a:pt x="13583" y="11948"/>
                </a:cubicBezTo>
                <a:cubicBezTo>
                  <a:pt x="13777" y="11598"/>
                  <a:pt x="13855" y="11209"/>
                  <a:pt x="13855" y="10781"/>
                </a:cubicBezTo>
                <a:cubicBezTo>
                  <a:pt x="13855" y="10391"/>
                  <a:pt x="13777" y="10002"/>
                  <a:pt x="13583" y="9613"/>
                </a:cubicBezTo>
                <a:cubicBezTo>
                  <a:pt x="13427" y="9263"/>
                  <a:pt x="13194" y="8912"/>
                  <a:pt x="12921" y="8640"/>
                </a:cubicBezTo>
                <a:cubicBezTo>
                  <a:pt x="12649" y="8406"/>
                  <a:pt x="12337" y="8173"/>
                  <a:pt x="11987" y="8017"/>
                </a:cubicBezTo>
                <a:cubicBezTo>
                  <a:pt x="11598" y="7823"/>
                  <a:pt x="11209" y="7745"/>
                  <a:pt x="10819" y="7745"/>
                </a:cubicBezTo>
                <a:cubicBezTo>
                  <a:pt x="10391" y="7745"/>
                  <a:pt x="10002" y="7823"/>
                  <a:pt x="9652" y="8017"/>
                </a:cubicBezTo>
                <a:cubicBezTo>
                  <a:pt x="9263" y="8173"/>
                  <a:pt x="8951" y="8406"/>
                  <a:pt x="8679" y="8640"/>
                </a:cubicBezTo>
                <a:cubicBezTo>
                  <a:pt x="8406" y="8912"/>
                  <a:pt x="8173" y="9263"/>
                  <a:pt x="8017" y="9613"/>
                </a:cubicBezTo>
                <a:cubicBezTo>
                  <a:pt x="7862" y="10002"/>
                  <a:pt x="7784" y="10391"/>
                  <a:pt x="7784" y="10781"/>
                </a:cubicBezTo>
                <a:cubicBezTo>
                  <a:pt x="7784" y="11209"/>
                  <a:pt x="7862" y="11598"/>
                  <a:pt x="8017" y="11948"/>
                </a:cubicBezTo>
                <a:cubicBezTo>
                  <a:pt x="8173" y="12337"/>
                  <a:pt x="8406" y="12649"/>
                  <a:pt x="8679" y="12921"/>
                </a:cubicBezTo>
                <a:cubicBezTo>
                  <a:pt x="8951" y="13194"/>
                  <a:pt x="9263" y="13388"/>
                  <a:pt x="9652" y="13583"/>
                </a:cubicBezTo>
                <a:cubicBezTo>
                  <a:pt x="10002" y="13738"/>
                  <a:pt x="10391" y="13816"/>
                  <a:pt x="10819" y="1381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rIns="22860"/>
          <a:lstStyle/>
          <a:p>
            <a:pPr defTabSz="457200">
              <a:defRPr sz="1800">
                <a:solidFill>
                  <a:schemeClr val="accent6">
                    <a:hueOff val="-2214564"/>
                    <a:satOff val="-18451"/>
                    <a:lumOff val="-82926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900"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750" y="224155"/>
            <a:ext cx="4762500" cy="58959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8065" y="224155"/>
            <a:ext cx="3488055" cy="64103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300" y="1887855"/>
            <a:ext cx="5105400" cy="5010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1567</Words>
  <Application>WPS 演示</Application>
  <PresentationFormat>宽屏</PresentationFormat>
  <Paragraphs>119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42" baseType="lpstr">
      <vt:lpstr>Arial</vt:lpstr>
      <vt:lpstr>宋体</vt:lpstr>
      <vt:lpstr>Wingdings</vt:lpstr>
      <vt:lpstr>DejaVu Sans</vt:lpstr>
      <vt:lpstr>思源黑体 Bold</vt:lpstr>
      <vt:lpstr>Droid Sans Fallback</vt:lpstr>
      <vt:lpstr>思源黑体 CN Regular</vt:lpstr>
      <vt:lpstr>思源黑体 ExtraLight</vt:lpstr>
      <vt:lpstr>AR PL UKai HK</vt:lpstr>
      <vt:lpstr>思源黑体 CN Medium</vt:lpstr>
      <vt:lpstr>Calibri</vt:lpstr>
      <vt:lpstr>等线</vt:lpstr>
      <vt:lpstr>微软雅黑</vt:lpstr>
      <vt:lpstr>Arial Unicode MS</vt:lpstr>
      <vt:lpstr>等线 Light</vt:lpstr>
      <vt:lpstr>MT Extra</vt:lpstr>
      <vt:lpstr>Wingdings</vt:lpstr>
      <vt:lpstr>MathJax_AMS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liguofa</cp:lastModifiedBy>
  <cp:revision>153</cp:revision>
  <dcterms:created xsi:type="dcterms:W3CDTF">2020-05-02T03:51:02Z</dcterms:created>
  <dcterms:modified xsi:type="dcterms:W3CDTF">2020-05-02T03:51:02Z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